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92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70" r:id="rId15"/>
    <p:sldId id="285" r:id="rId16"/>
    <p:sldId id="293" r:id="rId17"/>
    <p:sldId id="294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2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1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3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CBF0-FD6B-F44B-85B1-F5BF8BE0D54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46FF-A9AD-3143-BBC2-BFEB5298E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EAC-Barrett’s Microbiome Study: progress to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D9378-91CB-254E-8F12-BF3D476FB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Harris-Greathouse Collaboration</a:t>
            </a:r>
          </a:p>
          <a:p>
            <a:r>
              <a:rPr lang="en-US" dirty="0"/>
              <a:t>01/20/21</a:t>
            </a:r>
          </a:p>
        </p:txBody>
      </p:sp>
    </p:spTree>
    <p:extLst>
      <p:ext uri="{BB962C8B-B14F-4D97-AF65-F5344CB8AC3E}">
        <p14:creationId xmlns:p14="http://schemas.microsoft.com/office/powerpoint/2010/main" val="270737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8AF6F-C9C9-D942-952A-29088D09956C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2D5A9AC-664E-459C-A87C-EACDF960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84038-55B6-324F-A812-84AC63E82BF6}"/>
              </a:ext>
            </a:extLst>
          </p:cNvPr>
          <p:cNvSpPr txBox="1"/>
          <p:nvPr/>
        </p:nvSpPr>
        <p:spPr>
          <a:xfrm>
            <a:off x="462337" y="259506"/>
            <a:ext cx="810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adjust x-axis to be angled</a:t>
            </a:r>
          </a:p>
          <a:p>
            <a:r>
              <a:rPr lang="en-US" dirty="0"/>
              <a:t>2. Please add fourth group = EAC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5B5B2B2-CE7E-44C4-9287-9A6094FB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E0583-3A4E-C540-B6A7-94DEB7CF280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9BD6EA3-55F0-4952-A018-5FD16B56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1AF78-11DE-F64E-BC3B-3F137845D47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EAC-adjacent tissues w/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A5476D0-8CB1-41FC-97EF-49F15FE8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A1D29-DBE5-1542-A3AD-1CB9F1543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07" y="255182"/>
            <a:ext cx="7886700" cy="1500187"/>
          </a:xfrm>
        </p:spPr>
        <p:txBody>
          <a:bodyPr/>
          <a:lstStyle/>
          <a:p>
            <a:r>
              <a:rPr lang="en-US" b="1"/>
              <a:t>For the </a:t>
            </a:r>
            <a:r>
              <a:rPr lang="en-US" b="1" err="1"/>
              <a:t>RNAScope</a:t>
            </a:r>
            <a:r>
              <a:rPr lang="en-US" b="1"/>
              <a:t> we collectively decided to focus on these 4 taxa – Josh will discuss more on this...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90EF5-C6B2-B04E-8FC0-1EC170E9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8" t="13051"/>
          <a:stretch/>
        </p:blipFill>
        <p:spPr>
          <a:xfrm>
            <a:off x="1998920" y="1148315"/>
            <a:ext cx="5369583" cy="5454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70A7C-B7DF-BA45-B41D-ABBCEB23818F}"/>
              </a:ext>
            </a:extLst>
          </p:cNvPr>
          <p:cNvSpPr/>
          <p:nvPr/>
        </p:nvSpPr>
        <p:spPr>
          <a:xfrm>
            <a:off x="2094614" y="1817275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5439F-E506-5248-9524-EC4774EA85FE}"/>
              </a:ext>
            </a:extLst>
          </p:cNvPr>
          <p:cNvSpPr/>
          <p:nvPr/>
        </p:nvSpPr>
        <p:spPr>
          <a:xfrm>
            <a:off x="2094614" y="2373713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56E000-745E-A646-843F-EDF49514CEA5}"/>
              </a:ext>
            </a:extLst>
          </p:cNvPr>
          <p:cNvSpPr/>
          <p:nvPr/>
        </p:nvSpPr>
        <p:spPr>
          <a:xfrm>
            <a:off x="2094614" y="4076296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1136A-75C7-9B4C-A97E-BC2A47106532}"/>
              </a:ext>
            </a:extLst>
          </p:cNvPr>
          <p:cNvSpPr/>
          <p:nvPr/>
        </p:nvSpPr>
        <p:spPr>
          <a:xfrm>
            <a:off x="2094614" y="2073859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584C-0B85-FC4B-A7D4-496633FF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Fuso Data Analyses – Curt’s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75FB-8586-D44B-8D00-5210D7BE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RNAScope</a:t>
            </a:r>
            <a:r>
              <a:rPr lang="en-US"/>
              <a:t> – NCI-MD data</a:t>
            </a:r>
          </a:p>
          <a:p>
            <a:pPr lvl="1" fontAlgn="ctr"/>
            <a:r>
              <a:rPr lang="en-US"/>
              <a:t>Fusobacterium nucleatum</a:t>
            </a:r>
          </a:p>
          <a:p>
            <a:pPr lvl="1" fontAlgn="ctr"/>
            <a:r>
              <a:rPr lang="en-US"/>
              <a:t>Streptococcus sanguinis</a:t>
            </a:r>
          </a:p>
          <a:p>
            <a:pPr lvl="1" fontAlgn="ctr"/>
            <a:r>
              <a:rPr lang="en-US"/>
              <a:t>Campylobacter </a:t>
            </a:r>
            <a:r>
              <a:rPr lang="en-US" err="1"/>
              <a:t>concisus</a:t>
            </a:r>
            <a:r>
              <a:rPr lang="en-US"/>
              <a:t> </a:t>
            </a:r>
          </a:p>
          <a:p>
            <a:pPr lvl="1" fontAlgn="ctr"/>
            <a:r>
              <a:rPr lang="en-US" err="1"/>
              <a:t>Prevotella</a:t>
            </a:r>
            <a:r>
              <a:rPr lang="en-US"/>
              <a:t> spp. </a:t>
            </a:r>
          </a:p>
          <a:p>
            <a:pPr lvl="1"/>
            <a:endParaRPr lang="en-US"/>
          </a:p>
          <a:p>
            <a:r>
              <a:rPr lang="en-US" err="1"/>
              <a:t>qRT</a:t>
            </a:r>
            <a:r>
              <a:rPr lang="en-US"/>
              <a:t>-PCR – NCI-MD data</a:t>
            </a:r>
          </a:p>
          <a:p>
            <a:r>
              <a:rPr lang="en-US"/>
              <a:t>CODEFACS – NCI/TCGA data</a:t>
            </a:r>
          </a:p>
          <a:p>
            <a:r>
              <a:rPr lang="en-US"/>
              <a:t>CIBERSORT – NCI/TCGA data</a:t>
            </a:r>
          </a:p>
          <a:p>
            <a:r>
              <a:rPr lang="en-US"/>
              <a:t>CD8 Exhaustion signature – NCI/TCGA data</a:t>
            </a:r>
          </a:p>
        </p:txBody>
      </p:sp>
    </p:spTree>
    <p:extLst>
      <p:ext uri="{BB962C8B-B14F-4D97-AF65-F5344CB8AC3E}">
        <p14:creationId xmlns:p14="http://schemas.microsoft.com/office/powerpoint/2010/main" val="151650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B43EB-0DAA-FA4F-B4E3-C627D4B0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" y="981005"/>
            <a:ext cx="7524454" cy="587699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8DE3D10-0F42-9445-8BCD-37FFC88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2" y="196618"/>
            <a:ext cx="8164476" cy="6627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Overview of </a:t>
            </a:r>
            <a:r>
              <a:rPr lang="en-US" sz="3200" dirty="0" err="1"/>
              <a:t>Trp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Indole metabolism</a:t>
            </a:r>
            <a:endParaRPr lang="en-US" sz="3200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EE61946-B64B-1A4D-964E-A689B98731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6791" y="981005"/>
            <a:ext cx="3848986" cy="21874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248610-F39E-DA48-8CE7-3C37ADBC0E1A}"/>
              </a:ext>
            </a:extLst>
          </p:cNvPr>
          <p:cNvSpPr/>
          <p:nvPr/>
        </p:nvSpPr>
        <p:spPr>
          <a:xfrm>
            <a:off x="3799002" y="1282045"/>
            <a:ext cx="1244338" cy="8766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98DEA-A2BB-D74A-BE84-73EBC868385F}"/>
              </a:ext>
            </a:extLst>
          </p:cNvPr>
          <p:cNvCxnSpPr/>
          <p:nvPr/>
        </p:nvCxnSpPr>
        <p:spPr>
          <a:xfrm>
            <a:off x="5052767" y="1282045"/>
            <a:ext cx="73529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4779E-BB11-284D-9243-29FD4D7E5216}"/>
              </a:ext>
            </a:extLst>
          </p:cNvPr>
          <p:cNvCxnSpPr>
            <a:cxnSpLocks/>
          </p:cNvCxnSpPr>
          <p:nvPr/>
        </p:nvCxnSpPr>
        <p:spPr>
          <a:xfrm>
            <a:off x="5043340" y="2158738"/>
            <a:ext cx="744718" cy="5656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DA005926-7907-4540-BF7C-E75FC85272CF}"/>
              </a:ext>
            </a:extLst>
          </p:cNvPr>
          <p:cNvSpPr/>
          <p:nvPr/>
        </p:nvSpPr>
        <p:spPr>
          <a:xfrm>
            <a:off x="8380429" y="2648932"/>
            <a:ext cx="169682" cy="593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1AF7B-09F5-5F4C-89BE-384762670C5F}"/>
              </a:ext>
            </a:extLst>
          </p:cNvPr>
          <p:cNvSpPr txBox="1"/>
          <p:nvPr/>
        </p:nvSpPr>
        <p:spPr>
          <a:xfrm>
            <a:off x="8069344" y="324282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Biofilm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D72350E-0628-8C46-B238-4B500C46D252}"/>
              </a:ext>
            </a:extLst>
          </p:cNvPr>
          <p:cNvSpPr/>
          <p:nvPr/>
        </p:nvSpPr>
        <p:spPr>
          <a:xfrm>
            <a:off x="8380758" y="3555477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261B0F3-202B-174E-8B97-A2A0CA8B4C12}"/>
              </a:ext>
            </a:extLst>
          </p:cNvPr>
          <p:cNvSpPr/>
          <p:nvPr/>
        </p:nvSpPr>
        <p:spPr>
          <a:xfrm>
            <a:off x="8380758" y="3830426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174512C-AA06-2F42-8959-17C502F854DC}"/>
              </a:ext>
            </a:extLst>
          </p:cNvPr>
          <p:cNvSpPr/>
          <p:nvPr/>
        </p:nvSpPr>
        <p:spPr>
          <a:xfrm>
            <a:off x="8368207" y="4105375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91559-9B51-F947-AB62-D486B3312380}"/>
              </a:ext>
            </a:extLst>
          </p:cNvPr>
          <p:cNvSpPr txBox="1"/>
          <p:nvPr/>
        </p:nvSpPr>
        <p:spPr>
          <a:xfrm>
            <a:off x="7554653" y="4332107"/>
            <a:ext cx="154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Immune cells absent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7C9B38A-2DDB-F346-B625-29E6FE62E76F}"/>
              </a:ext>
            </a:extLst>
          </p:cNvPr>
          <p:cNvSpPr/>
          <p:nvPr/>
        </p:nvSpPr>
        <p:spPr>
          <a:xfrm>
            <a:off x="8339099" y="4978438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DD7F5-D2AC-2A4E-8265-2CD57CEBE795}"/>
              </a:ext>
            </a:extLst>
          </p:cNvPr>
          <p:cNvSpPr txBox="1"/>
          <p:nvPr/>
        </p:nvSpPr>
        <p:spPr>
          <a:xfrm>
            <a:off x="7711127" y="5162579"/>
            <a:ext cx="122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Fn</a:t>
            </a:r>
            <a:r>
              <a:rPr lang="en-US" dirty="0"/>
              <a:t> - </a:t>
            </a:r>
            <a:r>
              <a:rPr lang="en-US" dirty="0" err="1"/>
              <a:t>FadA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DDC13-0AA8-DF4C-9815-168BF94B4866}"/>
              </a:ext>
            </a:extLst>
          </p:cNvPr>
          <p:cNvSpPr txBox="1"/>
          <p:nvPr/>
        </p:nvSpPr>
        <p:spPr>
          <a:xfrm>
            <a:off x="7997054" y="5772711"/>
            <a:ext cx="11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E-cad loss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C3110D20-855A-AC4C-9EBF-E0D5793B4A8E}"/>
              </a:ext>
            </a:extLst>
          </p:cNvPr>
          <p:cNvSpPr/>
          <p:nvPr/>
        </p:nvSpPr>
        <p:spPr>
          <a:xfrm>
            <a:off x="8329240" y="5624769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184A6-2DCF-5648-8B2F-E01305EF392D}"/>
              </a:ext>
            </a:extLst>
          </p:cNvPr>
          <p:cNvSpPr txBox="1"/>
          <p:nvPr/>
        </p:nvSpPr>
        <p:spPr>
          <a:xfrm>
            <a:off x="7324627" y="3612153"/>
            <a:ext cx="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2CB911-BF92-D14E-B34B-F6594B4C5954}"/>
              </a:ext>
            </a:extLst>
          </p:cNvPr>
          <p:cNvSpPr/>
          <p:nvPr/>
        </p:nvSpPr>
        <p:spPr>
          <a:xfrm>
            <a:off x="7711127" y="2441542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56E768-4C8C-4D44-84EB-708097511185}"/>
              </a:ext>
            </a:extLst>
          </p:cNvPr>
          <p:cNvSpPr/>
          <p:nvPr/>
        </p:nvSpPr>
        <p:spPr>
          <a:xfrm>
            <a:off x="5997020" y="2894577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0A05-A212-994A-8A51-476A692C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F7908-2F4F-A14E-865B-3F2622DD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247356"/>
            <a:ext cx="8748074" cy="2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78-E9F8-C149-88F4-A9326EC2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0" y="175190"/>
            <a:ext cx="8633199" cy="1325563"/>
          </a:xfrm>
        </p:spPr>
        <p:txBody>
          <a:bodyPr>
            <a:normAutofit fontScale="90000"/>
          </a:bodyPr>
          <a:lstStyle/>
          <a:p>
            <a:r>
              <a:rPr lang="en-US" sz="2400" b="1" err="1"/>
              <a:t>Fibre</a:t>
            </a:r>
            <a:r>
              <a:rPr lang="en-US" sz="2400" b="1"/>
              <a:t>-associated </a:t>
            </a:r>
            <a:r>
              <a:rPr lang="en-US" sz="2400" b="1" err="1"/>
              <a:t>Lachnospiraceae</a:t>
            </a:r>
            <a:r>
              <a:rPr lang="en-US" sz="2400" b="1"/>
              <a:t> reduce colon tumorigenesis by modulation of the </a:t>
            </a:r>
            <a:r>
              <a:rPr lang="en-US" sz="2400" b="1" err="1"/>
              <a:t>tumour</a:t>
            </a:r>
            <a:r>
              <a:rPr lang="en-US" sz="2400" b="1"/>
              <a:t>-immune microenvironment – Dr. Ana Almada (CSHL Microbiome Conference, 2020)</a:t>
            </a:r>
            <a:br>
              <a:rPr lang="en-US" sz="2000"/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F41D-5816-CF4F-8DB5-0BBA28FE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E560-62FB-214E-B2D8-1F3EAF48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" y="1500753"/>
            <a:ext cx="8633200" cy="482562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F2D3766-920E-FB48-B087-AE6E18EC2869}"/>
              </a:ext>
            </a:extLst>
          </p:cNvPr>
          <p:cNvSpPr/>
          <p:nvPr/>
        </p:nvSpPr>
        <p:spPr>
          <a:xfrm>
            <a:off x="5837274" y="2711302"/>
            <a:ext cx="350875" cy="478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104B-EAD0-734A-8A60-AA229664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87FC9-DFD6-F141-A397-3ABD18B22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5091005"/>
            <a:ext cx="7886700" cy="1500187"/>
          </a:xfrm>
        </p:spPr>
        <p:txBody>
          <a:bodyPr/>
          <a:lstStyle/>
          <a:p>
            <a:r>
              <a:rPr lang="en-US" dirty="0"/>
              <a:t>These results were from James’ 2019 analysis</a:t>
            </a:r>
          </a:p>
          <a:p>
            <a:r>
              <a:rPr lang="en-US" dirty="0"/>
              <a:t>But there was a more recent version of the 16S rRNA/WGS...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B7E9-0744-1944-8528-174C71D68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8"/>
          <a:stretch/>
        </p:blipFill>
        <p:spPr>
          <a:xfrm>
            <a:off x="425302" y="85060"/>
            <a:ext cx="8446418" cy="48909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033CC9-6848-5F44-8177-A5551576B2A9}"/>
              </a:ext>
            </a:extLst>
          </p:cNvPr>
          <p:cNvGrpSpPr/>
          <p:nvPr/>
        </p:nvGrpSpPr>
        <p:grpSpPr>
          <a:xfrm>
            <a:off x="7368363" y="816315"/>
            <a:ext cx="850604" cy="2062574"/>
            <a:chOff x="7368363" y="816315"/>
            <a:chExt cx="850604" cy="20625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73807-04CC-F744-9957-1CB9DADD471D}"/>
                </a:ext>
              </a:extLst>
            </p:cNvPr>
            <p:cNvSpPr txBox="1"/>
            <p:nvPr/>
          </p:nvSpPr>
          <p:spPr>
            <a:xfrm>
              <a:off x="7368363" y="1410105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2A9504-D2DE-6C4A-9C84-E5DB040FAB6F}"/>
                </a:ext>
              </a:extLst>
            </p:cNvPr>
            <p:cNvSpPr txBox="1"/>
            <p:nvPr/>
          </p:nvSpPr>
          <p:spPr>
            <a:xfrm>
              <a:off x="7368363" y="17097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0AFFDC-B423-4648-8987-E64588D4199C}"/>
                </a:ext>
              </a:extLst>
            </p:cNvPr>
            <p:cNvSpPr txBox="1"/>
            <p:nvPr/>
          </p:nvSpPr>
          <p:spPr>
            <a:xfrm>
              <a:off x="7368363" y="19942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70E111-FD01-EE40-AA0B-B6254B8E22C6}"/>
                </a:ext>
              </a:extLst>
            </p:cNvPr>
            <p:cNvSpPr txBox="1"/>
            <p:nvPr/>
          </p:nvSpPr>
          <p:spPr>
            <a:xfrm>
              <a:off x="7368363" y="2509557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8CDA9B-AEEE-DD40-8777-D23122FE97CB}"/>
                </a:ext>
              </a:extLst>
            </p:cNvPr>
            <p:cNvSpPr txBox="1"/>
            <p:nvPr/>
          </p:nvSpPr>
          <p:spPr>
            <a:xfrm>
              <a:off x="7368363" y="816315"/>
              <a:ext cx="850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Actual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9EA0-46BA-7441-B7EC-5D70AF9D8BAF}"/>
              </a:ext>
            </a:extLst>
          </p:cNvPr>
          <p:cNvSpPr/>
          <p:nvPr/>
        </p:nvSpPr>
        <p:spPr>
          <a:xfrm>
            <a:off x="7368363" y="659219"/>
            <a:ext cx="967563" cy="2219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lvl="1" fontAlgn="ctr"/>
            <a:r>
              <a:rPr lang="en-US" dirty="0"/>
              <a:t>Q2: What is the abundance of F. nucleatum or Fusobacterium between these samples; BO, BO-EAC, BO-EAC-adjacent? </a:t>
            </a:r>
          </a:p>
          <a:p>
            <a:pPr lvl="1" fontAlgn="ctr"/>
            <a:r>
              <a:rPr lang="en-US" dirty="0"/>
              <a:t>Q3: Is Fusobacterium associated with tumor stage or prognosis in either data set? (TCGA already confirmed)</a:t>
            </a:r>
          </a:p>
          <a:p>
            <a:pPr lvl="1" fontAlgn="ctr"/>
            <a:r>
              <a:rPr lang="en-US" dirty="0"/>
              <a:t>Q4: What is the inferred metabolic function of the taxa identified in each dataset</a:t>
            </a:r>
          </a:p>
          <a:p>
            <a:pPr lvl="2" fontAlgn="ctr"/>
            <a:r>
              <a:rPr lang="en-US" dirty="0"/>
              <a:t>Will run PICRUSt2 and </a:t>
            </a:r>
            <a:r>
              <a:rPr lang="en-US" dirty="0" err="1"/>
              <a:t>HUMANn</a:t>
            </a:r>
            <a:r>
              <a:rPr lang="en-US" dirty="0"/>
              <a:t> 2.0 tools</a:t>
            </a:r>
          </a:p>
          <a:p>
            <a:pPr lvl="1"/>
            <a:r>
              <a:rPr lang="en-US" dirty="0"/>
              <a:t>Q5: Are Camp and Strep in BO and BO-EAC a stronger signature than </a:t>
            </a:r>
            <a:r>
              <a:rPr lang="en-US" dirty="0" err="1"/>
              <a:t>fuso</a:t>
            </a:r>
            <a:r>
              <a:rPr lang="en-US" dirty="0"/>
              <a:t> in these samples?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Barrett's (BO), tumor-adjacent EAC-w/history of Barrett's, EAC-w/ history of Barrett's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marL="914400" lvl="2" indent="0" fontAlgn="ctr">
              <a:buNone/>
            </a:pPr>
            <a:endParaRPr lang="en-US" dirty="0"/>
          </a:p>
          <a:p>
            <a:pPr lvl="1" fontAlgn="ctr"/>
            <a:r>
              <a:rPr lang="en-US" dirty="0"/>
              <a:t>Q2: What is the abundance of each taxa of interest between these samples; BO, BO-EAC, BO-EAC-adjacent?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1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E78A5-07DD-5349-8599-607ECBA2D569}"/>
              </a:ext>
            </a:extLst>
          </p:cNvPr>
          <p:cNvSpPr txBox="1"/>
          <p:nvPr/>
        </p:nvSpPr>
        <p:spPr>
          <a:xfrm>
            <a:off x="742950" y="338328"/>
            <a:ext cx="76581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1. Please change this figure threshold to RA &gt;0.01; add dendrogram and color if possible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2. Add second similar figure but with RA &gt;0.05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9144000" cy="4716250"/>
          </a:xfrm>
          <a:prstGeom prst="rect">
            <a:avLst/>
          </a:prstGeom>
          <a:solidFill>
            <a:srgbClr val="6C6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672C117-9807-4526-8E29-96C09366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1" y="3045245"/>
            <a:ext cx="3730752" cy="2686143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3A26367-67D5-4D56-9B30-DA513302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21" y="3429000"/>
            <a:ext cx="3868817" cy="1857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689CF3-D78A-4422-B0BD-59E974D7E11B}"/>
              </a:ext>
            </a:extLst>
          </p:cNvPr>
          <p:cNvSpPr txBox="1"/>
          <p:nvPr/>
        </p:nvSpPr>
        <p:spPr>
          <a:xfrm>
            <a:off x="963561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E53C6-488F-46B7-B50E-A0B825199314}"/>
              </a:ext>
            </a:extLst>
          </p:cNvPr>
          <p:cNvSpPr txBox="1"/>
          <p:nvPr/>
        </p:nvSpPr>
        <p:spPr>
          <a:xfrm>
            <a:off x="6151599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0.05</a:t>
            </a:r>
          </a:p>
        </p:txBody>
      </p:sp>
    </p:spTree>
    <p:extLst>
      <p:ext uri="{BB962C8B-B14F-4D97-AF65-F5344CB8AC3E}">
        <p14:creationId xmlns:p14="http://schemas.microsoft.com/office/powerpoint/2010/main" val="252081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102FA-BACB-7941-94A4-30C82A76A16D}"/>
              </a:ext>
            </a:extLst>
          </p:cNvPr>
          <p:cNvSpPr txBox="1"/>
          <p:nvPr/>
        </p:nvSpPr>
        <p:spPr>
          <a:xfrm>
            <a:off x="3648075" y="338328"/>
            <a:ext cx="5006720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1. Please add third tissue type = EAC tissues w/o Barretts History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2. Please change this figure threshold to RA &gt;0.01; add dendrogram and color if possible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3. Add second similar figure but with RA &gt;0.05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11010"/>
            <a:ext cx="9144001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FECCA5E-6623-47AE-980D-23BAAA2D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5" y="3395004"/>
            <a:ext cx="3730752" cy="1986625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F0E36D8-2AC7-4A4A-A89E-04ADCE0B4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3" y="3395004"/>
            <a:ext cx="3730752" cy="1986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2360A-88F7-4B57-9CA3-4190E5967637}"/>
              </a:ext>
            </a:extLst>
          </p:cNvPr>
          <p:cNvSpPr txBox="1"/>
          <p:nvPr/>
        </p:nvSpPr>
        <p:spPr>
          <a:xfrm>
            <a:off x="963561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9AFAF-D23F-493B-91BD-E2BA678B69A0}"/>
              </a:ext>
            </a:extLst>
          </p:cNvPr>
          <p:cNvSpPr txBox="1"/>
          <p:nvPr/>
        </p:nvSpPr>
        <p:spPr>
          <a:xfrm>
            <a:off x="6151599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0.05</a:t>
            </a:r>
          </a:p>
        </p:txBody>
      </p:sp>
    </p:spTree>
    <p:extLst>
      <p:ext uri="{BB962C8B-B14F-4D97-AF65-F5344CB8AC3E}">
        <p14:creationId xmlns:p14="http://schemas.microsoft.com/office/powerpoint/2010/main" val="98423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A7E769-6B45-D442-9E3A-F89CBCAABF05}"/>
              </a:ext>
            </a:extLst>
          </p:cNvPr>
          <p:cNvSpPr txBox="1"/>
          <p:nvPr/>
        </p:nvSpPr>
        <p:spPr>
          <a:xfrm>
            <a:off x="3648075" y="338328"/>
            <a:ext cx="5006720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1. Please add third tissue type = EAC tissues w/o Barretts History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2. Please change this figure threshold to RA &gt;0.01; add dendrogram and color if possible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3. Add second similar figure but with RA &gt;0.05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11010"/>
            <a:ext cx="9144001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F020FF-88AC-47B6-8D04-79577B2C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5" y="3541192"/>
            <a:ext cx="3730752" cy="1986625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2D6C009-3CD4-4F13-BFBA-F152C757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629" y="3395004"/>
            <a:ext cx="3730752" cy="1986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92361-F436-4A6F-A107-C859FA54C8B2}"/>
              </a:ext>
            </a:extLst>
          </p:cNvPr>
          <p:cNvSpPr txBox="1"/>
          <p:nvPr/>
        </p:nvSpPr>
        <p:spPr>
          <a:xfrm>
            <a:off x="963561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796B0-F9AE-4574-93EE-BDBFBFFF8B15}"/>
              </a:ext>
            </a:extLst>
          </p:cNvPr>
          <p:cNvSpPr txBox="1"/>
          <p:nvPr/>
        </p:nvSpPr>
        <p:spPr>
          <a:xfrm>
            <a:off x="6151599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0.05</a:t>
            </a:r>
          </a:p>
        </p:txBody>
      </p:sp>
    </p:spTree>
    <p:extLst>
      <p:ext uri="{BB962C8B-B14F-4D97-AF65-F5344CB8AC3E}">
        <p14:creationId xmlns:p14="http://schemas.microsoft.com/office/powerpoint/2010/main" val="138522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FD8921-BA7B-A348-B2FD-65C7A593DDAB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fourth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CB72428-B642-4CDF-BF6F-933018207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CE9C6-6425-DB40-9FB4-44E91470DC39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1D04F2D-06A4-4519-A237-9BC80EE2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On-screen Show (4:3)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EAC-Barrett’s Microbiome Study: progress to date</vt:lpstr>
      <vt:lpstr>PowerPoint Presentation</vt:lpstr>
      <vt:lpstr>Greathouse Group </vt:lpstr>
      <vt:lpstr>Greathouse Group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Fuso Data Analyses – Curt’s Group</vt:lpstr>
      <vt:lpstr>Overview of Trp  Indole metabolism</vt:lpstr>
      <vt:lpstr>PowerPoint Presentation</vt:lpstr>
      <vt:lpstr>Fibre-associated Lachnospiraceae reduce colon tumorigenesis by modulation of the tumour-immune microenvironment – Dr. Ana Almada (CSHL Microbiome Conference, 2020)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EAC-Barrett’s Microbiome Study: progress to date</dc:title>
  <dc:creator>Padgett, Noah</dc:creator>
  <cp:lastModifiedBy>Padgett, Noah</cp:lastModifiedBy>
  <cp:revision>4</cp:revision>
  <dcterms:created xsi:type="dcterms:W3CDTF">2021-01-19T11:53:18Z</dcterms:created>
  <dcterms:modified xsi:type="dcterms:W3CDTF">2021-01-19T12:30:48Z</dcterms:modified>
</cp:coreProperties>
</file>